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411" r:id="rId2"/>
    <p:sldId id="413" r:id="rId3"/>
    <p:sldId id="433" r:id="rId4"/>
    <p:sldId id="415" r:id="rId5"/>
    <p:sldId id="416" r:id="rId6"/>
    <p:sldId id="419" r:id="rId7"/>
    <p:sldId id="430" r:id="rId8"/>
    <p:sldId id="421" r:id="rId9"/>
    <p:sldId id="417" r:id="rId10"/>
    <p:sldId id="420" r:id="rId11"/>
    <p:sldId id="432" r:id="rId12"/>
    <p:sldId id="422" r:id="rId13"/>
    <p:sldId id="423" r:id="rId14"/>
    <p:sldId id="428" r:id="rId15"/>
    <p:sldId id="427" r:id="rId16"/>
    <p:sldId id="435" r:id="rId17"/>
  </p:sldIdLst>
  <p:sldSz cx="9144000" cy="5400675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9B916E2-F49F-402A-AF07-09586A376385}">
          <p14:sldIdLst>
            <p14:sldId id="411"/>
            <p14:sldId id="413"/>
            <p14:sldId id="433"/>
            <p14:sldId id="415"/>
            <p14:sldId id="416"/>
            <p14:sldId id="419"/>
            <p14:sldId id="430"/>
            <p14:sldId id="421"/>
            <p14:sldId id="417"/>
            <p14:sldId id="420"/>
            <p14:sldId id="432"/>
            <p14:sldId id="422"/>
            <p14:sldId id="423"/>
            <p14:sldId id="428"/>
          </p14:sldIdLst>
        </p14:section>
        <p14:section name="Раздел без заголовка" id="{F499E350-8652-45D5-8D36-C053439C99F0}">
          <p14:sldIdLst>
            <p14:sldId id="427"/>
            <p14:sldId id="43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7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A2"/>
    <a:srgbClr val="306BA2"/>
    <a:srgbClr val="2E75B5"/>
    <a:srgbClr val="00878B"/>
    <a:srgbClr val="00CCFF"/>
    <a:srgbClr val="000060"/>
    <a:srgbClr val="000066"/>
    <a:srgbClr val="000096"/>
    <a:srgbClr val="66CC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84" autoAdjust="0"/>
    <p:restoredTop sz="95652" autoAdjust="0"/>
  </p:normalViewPr>
  <p:slideViewPr>
    <p:cSldViewPr showGuides="1">
      <p:cViewPr varScale="1">
        <p:scale>
          <a:sx n="92" d="100"/>
          <a:sy n="92" d="100"/>
        </p:scale>
        <p:origin x="1020" y="78"/>
      </p:cViewPr>
      <p:guideLst>
        <p:guide orient="horz" pos="1620"/>
        <p:guide pos="2880"/>
        <p:guide orient="horz" pos="17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0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624D97-47E4-440C-84F5-1BD0848F419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98983-9E03-4BBA-95BC-619CE6CCD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783776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0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B4E78D-2E30-422A-AD83-6FD7B6279533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47650" y="744538"/>
            <a:ext cx="63023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4C4DA5-05EC-4A55-AAA1-5F0F9E681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715785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5306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7319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0599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5547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2922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6130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326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099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033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5345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493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64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27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642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561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685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77713"/>
            <a:ext cx="7772400" cy="115764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060382"/>
            <a:ext cx="6400800" cy="138017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16279"/>
            <a:ext cx="2057400" cy="460807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16279"/>
            <a:ext cx="6019800" cy="460807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470435"/>
            <a:ext cx="7772400" cy="107263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289037"/>
            <a:ext cx="7772400" cy="118139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0158"/>
            <a:ext cx="4038600" cy="35641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0158"/>
            <a:ext cx="4038600" cy="35641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8902"/>
            <a:ext cx="4040188" cy="5038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712714"/>
            <a:ext cx="4040188" cy="31116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208902"/>
            <a:ext cx="4041775" cy="5038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1712714"/>
            <a:ext cx="4041775" cy="31116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15026"/>
            <a:ext cx="3008313" cy="91511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15030"/>
            <a:ext cx="5111750" cy="46093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130145"/>
            <a:ext cx="3008313" cy="36942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780473"/>
            <a:ext cx="5486400" cy="44630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82560"/>
            <a:ext cx="5486400" cy="32404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226781"/>
            <a:ext cx="5486400" cy="63382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278"/>
            <a:ext cx="8229600" cy="900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60158"/>
            <a:ext cx="8229600" cy="35641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005627"/>
            <a:ext cx="2133600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005627"/>
            <a:ext cx="2895600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005627"/>
            <a:ext cx="2133600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1"/>
          <p:cNvSpPr/>
          <p:nvPr/>
        </p:nvSpPr>
        <p:spPr>
          <a:xfrm>
            <a:off x="-44607" y="632034"/>
            <a:ext cx="9144000" cy="4636851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8" name="Google Shape;428;p11"/>
          <p:cNvSpPr/>
          <p:nvPr/>
        </p:nvSpPr>
        <p:spPr>
          <a:xfrm>
            <a:off x="0" y="1"/>
            <a:ext cx="9144000" cy="74086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9" name="Google Shape;429;p11"/>
          <p:cNvSpPr/>
          <p:nvPr/>
        </p:nvSpPr>
        <p:spPr>
          <a:xfrm>
            <a:off x="1865436" y="22962"/>
            <a:ext cx="5017764" cy="740862"/>
          </a:xfrm>
          <a:prstGeom prst="parallelogram">
            <a:avLst>
              <a:gd name="adj" fmla="val 39019"/>
            </a:avLst>
          </a:prstGeom>
          <a:solidFill>
            <a:srgbClr val="9CC2E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30" name="Google Shape;430;p11"/>
          <p:cNvSpPr/>
          <p:nvPr/>
        </p:nvSpPr>
        <p:spPr>
          <a:xfrm>
            <a:off x="6732240" y="0"/>
            <a:ext cx="2611833" cy="740862"/>
          </a:xfrm>
          <a:prstGeom prst="parallelogram">
            <a:avLst>
              <a:gd name="adj" fmla="val 39032"/>
            </a:avLst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87763" y="1263778"/>
            <a:ext cx="67504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306BA2"/>
                </a:solidFill>
                <a:latin typeface="Century Gothic" panose="020B0502020202020204" pitchFamily="34" charset="0"/>
              </a:rPr>
              <a:t>ОТЧЕТ </a:t>
            </a:r>
            <a:r>
              <a:rPr lang="ru-RU" sz="3600" b="1" dirty="0">
                <a:solidFill>
                  <a:srgbClr val="306BA2"/>
                </a:solidFill>
                <a:latin typeface="Century Gothic" panose="020B0502020202020204" pitchFamily="34" charset="0"/>
              </a:rPr>
              <a:t/>
            </a:r>
            <a:br>
              <a:rPr lang="ru-RU" sz="3600" b="1" dirty="0">
                <a:solidFill>
                  <a:srgbClr val="306BA2"/>
                </a:solidFill>
                <a:latin typeface="Century Gothic" panose="020B0502020202020204" pitchFamily="34" charset="0"/>
              </a:rPr>
            </a:br>
            <a:r>
              <a:rPr lang="ru-RU" sz="3600" b="1" dirty="0">
                <a:solidFill>
                  <a:srgbClr val="306BA2"/>
                </a:solidFill>
                <a:latin typeface="Century Gothic" panose="020B0502020202020204" pitchFamily="34" charset="0"/>
              </a:rPr>
              <a:t>МБУ </a:t>
            </a:r>
            <a:r>
              <a:rPr lang="ru-RU" sz="3600" b="1" dirty="0" smtClean="0">
                <a:solidFill>
                  <a:srgbClr val="306BA2"/>
                </a:solidFill>
                <a:latin typeface="Century Gothic" panose="020B0502020202020204" pitchFamily="34" charset="0"/>
              </a:rPr>
              <a:t>ДО«СШОР </a:t>
            </a:r>
            <a:r>
              <a:rPr lang="ru-RU" sz="3600" b="1" dirty="0">
                <a:solidFill>
                  <a:srgbClr val="306BA2"/>
                </a:solidFill>
                <a:latin typeface="Century Gothic" panose="020B0502020202020204" pitchFamily="34" charset="0"/>
              </a:rPr>
              <a:t>«Дельта»</a:t>
            </a:r>
            <a:br>
              <a:rPr lang="ru-RU" sz="3600" b="1" dirty="0">
                <a:solidFill>
                  <a:srgbClr val="306BA2"/>
                </a:solidFill>
                <a:latin typeface="Century Gothic" panose="020B0502020202020204" pitchFamily="34" charset="0"/>
              </a:rPr>
            </a:br>
            <a:r>
              <a:rPr lang="ru-RU" sz="3600" b="1" dirty="0">
                <a:solidFill>
                  <a:srgbClr val="306BA2"/>
                </a:solidFill>
                <a:latin typeface="Century Gothic" panose="020B0502020202020204" pitchFamily="34" charset="0"/>
              </a:rPr>
              <a:t>за </a:t>
            </a:r>
            <a:r>
              <a:rPr lang="ru-RU" sz="3600" b="1" dirty="0" smtClean="0">
                <a:solidFill>
                  <a:srgbClr val="306BA2"/>
                </a:solidFill>
                <a:latin typeface="Century Gothic" panose="020B0502020202020204" pitchFamily="34" charset="0"/>
              </a:rPr>
              <a:t>202</a:t>
            </a:r>
            <a:r>
              <a:rPr lang="en-US" sz="3600" b="1" smtClean="0">
                <a:solidFill>
                  <a:srgbClr val="306BA2"/>
                </a:solidFill>
                <a:latin typeface="Century Gothic" panose="020B0502020202020204" pitchFamily="34" charset="0"/>
              </a:rPr>
              <a:t>4-25</a:t>
            </a:r>
            <a:r>
              <a:rPr lang="ru-RU" sz="3600" b="1" smtClean="0">
                <a:solidFill>
                  <a:srgbClr val="306BA2"/>
                </a:solidFill>
                <a:latin typeface="Century Gothic" panose="020B0502020202020204" pitchFamily="34" charset="0"/>
              </a:rPr>
              <a:t>г</a:t>
            </a:r>
            <a:r>
              <a:rPr lang="ru-RU" sz="3600" b="1" dirty="0" smtClean="0">
                <a:solidFill>
                  <a:srgbClr val="306BA2"/>
                </a:solidFill>
                <a:latin typeface="Century Gothic" panose="020B0502020202020204" pitchFamily="34" charset="0"/>
              </a:rPr>
              <a:t>.</a:t>
            </a:r>
            <a:endParaRPr lang="ru-RU" sz="3600" dirty="0">
              <a:solidFill>
                <a:srgbClr val="306BA2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30881" y="4478037"/>
            <a:ext cx="3707904" cy="315435"/>
          </a:xfrm>
        </p:spPr>
        <p:txBody>
          <a:bodyPr>
            <a:noAutofit/>
          </a:bodyPr>
          <a:lstStyle/>
          <a:p>
            <a:pPr algn="r"/>
            <a:r>
              <a:rPr lang="ru-RU" sz="1600" b="1" dirty="0" smtClean="0">
                <a:solidFill>
                  <a:srgbClr val="306BA2"/>
                </a:solidFill>
                <a:latin typeface="Century Gothic" panose="020B0502020202020204" pitchFamily="34" charset="0"/>
              </a:rPr>
              <a:t>Докладчик: </a:t>
            </a:r>
            <a:r>
              <a:rPr lang="ru-RU" sz="1600" b="1" dirty="0" err="1" smtClean="0">
                <a:solidFill>
                  <a:srgbClr val="306BA2"/>
                </a:solidFill>
                <a:latin typeface="Century Gothic" panose="020B0502020202020204" pitchFamily="34" charset="0"/>
              </a:rPr>
              <a:t>Чепик</a:t>
            </a:r>
            <a:r>
              <a:rPr lang="ru-RU" sz="1600" b="1" dirty="0" smtClean="0">
                <a:solidFill>
                  <a:srgbClr val="306BA2"/>
                </a:solidFill>
                <a:latin typeface="Century Gothic" panose="020B0502020202020204" pitchFamily="34" charset="0"/>
              </a:rPr>
              <a:t> С.Ю.</a:t>
            </a:r>
            <a:endParaRPr lang="ru-RU" sz="1600" b="1" dirty="0">
              <a:solidFill>
                <a:srgbClr val="306BA2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763" y="153627"/>
            <a:ext cx="825660" cy="46105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396" y="115166"/>
            <a:ext cx="412018" cy="5379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287017" y="15716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61002" y="2364008"/>
            <a:ext cx="708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75856" y="186567"/>
            <a:ext cx="5868144" cy="69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МАКЕТ </a:t>
            </a:r>
            <a:r>
              <a:rPr lang="ru-RU" sz="2800" b="1" dirty="0" err="1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эккиперовки</a:t>
            </a: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                    СШОР «ДЕЛЬТА»</a:t>
            </a:r>
            <a:endParaRPr lang="ru-RU" sz="2800" b="1" dirty="0">
              <a:solidFill>
                <a:srgbClr val="306BA2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84784"/>
              </p:ext>
            </p:extLst>
          </p:nvPr>
        </p:nvGraphicFramePr>
        <p:xfrm>
          <a:off x="494485" y="1013477"/>
          <a:ext cx="4293413" cy="1935306"/>
        </p:xfrm>
        <a:graphic>
          <a:graphicData uri="http://schemas.openxmlformats.org/drawingml/2006/table">
            <a:tbl>
              <a:tblPr firstRow="1" bandRow="1"/>
              <a:tblGrid>
                <a:gridCol w="1197069"/>
                <a:gridCol w="1368152"/>
                <a:gridCol w="1728192"/>
              </a:tblGrid>
              <a:tr h="397536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Calibri"/>
                          <a:ea typeface="Times New Roman"/>
                          <a:cs typeface="Times New Roman"/>
                        </a:rPr>
                        <a:t>Источник финансирования</a:t>
                      </a: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бюджет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2022</a:t>
                      </a:r>
                      <a:endParaRPr lang="ru-RU" sz="12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146,90 –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рег.бюджет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        36,00- 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муниц.бюджет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2023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240 040- </a:t>
                      </a:r>
                      <a:r>
                        <a:rPr lang="ru-RU" sz="1300" dirty="0" err="1" smtClean="0"/>
                        <a:t>фед</a:t>
                      </a:r>
                      <a:r>
                        <a:rPr lang="ru-RU" sz="1300" dirty="0" smtClean="0"/>
                        <a:t>. Бюджет</a:t>
                      </a:r>
                    </a:p>
                    <a:p>
                      <a:pPr algn="ctr"/>
                      <a:r>
                        <a:rPr lang="ru-RU" sz="1300" dirty="0" smtClean="0"/>
                        <a:t>156 990- </a:t>
                      </a:r>
                      <a:r>
                        <a:rPr lang="ru-RU" sz="1300" dirty="0" err="1" smtClean="0"/>
                        <a:t>рег.бюджет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570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2024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143,39 – </a:t>
                      </a:r>
                      <a:r>
                        <a:rPr lang="ru-RU" sz="1300" dirty="0" err="1" smtClean="0"/>
                        <a:t>рег.бюджет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80" y="3009941"/>
            <a:ext cx="3572185" cy="21880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84" y="3061892"/>
            <a:ext cx="4365917" cy="22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270" y="1092530"/>
            <a:ext cx="4024210" cy="17281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190" y="828129"/>
            <a:ext cx="4421656" cy="228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68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251581" y="-2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61002" y="2364008"/>
            <a:ext cx="708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98112" y="186567"/>
            <a:ext cx="5702339" cy="69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Обеспечение </a:t>
            </a: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инвентарем и </a:t>
            </a:r>
          </a:p>
          <a:p>
            <a:pPr algn="ctr">
              <a:lnSpc>
                <a:spcPct val="70000"/>
              </a:lnSpc>
            </a:pPr>
            <a:r>
              <a:rPr lang="ru-RU" sz="2800" b="1" dirty="0" err="1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экиперовкой</a:t>
            </a: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:</a:t>
            </a:r>
            <a:endParaRPr lang="ru-RU" sz="2800" b="1" dirty="0">
              <a:solidFill>
                <a:srgbClr val="306BA2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353322"/>
              </p:ext>
            </p:extLst>
          </p:nvPr>
        </p:nvGraphicFramePr>
        <p:xfrm>
          <a:off x="494485" y="1013477"/>
          <a:ext cx="7605966" cy="3271036"/>
        </p:xfrm>
        <a:graphic>
          <a:graphicData uri="http://schemas.openxmlformats.org/drawingml/2006/table">
            <a:tbl>
              <a:tblPr firstRow="1" bandRow="1"/>
              <a:tblGrid>
                <a:gridCol w="2120659"/>
                <a:gridCol w="2423740"/>
                <a:gridCol w="3061567"/>
              </a:tblGrid>
              <a:tr h="671912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Источник финансирования</a:t>
                      </a: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273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бюджет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2023</a:t>
                      </a:r>
                      <a:endParaRPr lang="ru-RU" sz="1300" b="1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240 040- </a:t>
                      </a:r>
                      <a:r>
                        <a:rPr lang="ru-RU" sz="1300" dirty="0" err="1" smtClean="0"/>
                        <a:t>фед</a:t>
                      </a:r>
                      <a:r>
                        <a:rPr lang="ru-RU" sz="1300" dirty="0" smtClean="0"/>
                        <a:t>. Бюджет</a:t>
                      </a:r>
                    </a:p>
                    <a:p>
                      <a:pPr algn="ctr"/>
                      <a:r>
                        <a:rPr lang="ru-RU" sz="1300" dirty="0" smtClean="0"/>
                        <a:t>156 990- </a:t>
                      </a:r>
                      <a:r>
                        <a:rPr lang="ru-RU" sz="1300" dirty="0" err="1" smtClean="0"/>
                        <a:t>рег.бюджет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302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1" dirty="0" smtClean="0"/>
                    </a:p>
                    <a:p>
                      <a:pPr algn="ctr"/>
                      <a:r>
                        <a:rPr lang="ru-RU" sz="1300" b="1" dirty="0" smtClean="0"/>
                        <a:t>2024</a:t>
                      </a:r>
                      <a:endParaRPr lang="ru-RU" sz="1300" b="1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143,390 – </a:t>
                      </a:r>
                      <a:r>
                        <a:rPr lang="ru-RU" sz="1300" dirty="0" err="1" smtClean="0"/>
                        <a:t>рег.бюджет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415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b="1" dirty="0" smtClean="0"/>
                        <a:t>2025</a:t>
                      </a:r>
                      <a:endParaRPr lang="ru-RU" sz="1300" b="1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/>
                        <a:t>147 390- </a:t>
                      </a:r>
                      <a:r>
                        <a:rPr lang="ru-RU" sz="1300" b="0" dirty="0" err="1" smtClean="0"/>
                        <a:t>рег.бюджет</a:t>
                      </a:r>
                      <a:endParaRPr lang="ru-RU" sz="1300" b="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27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5538" y="-1"/>
            <a:ext cx="8748462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61002" y="2364008"/>
            <a:ext cx="708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23" name="Заголовок 3"/>
          <p:cNvSpPr txBox="1">
            <a:spLocks/>
          </p:cNvSpPr>
          <p:nvPr/>
        </p:nvSpPr>
        <p:spPr>
          <a:xfrm>
            <a:off x="457200" y="216278"/>
            <a:ext cx="8229600" cy="593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11200" b="1" dirty="0" smtClean="0">
                <a:solidFill>
                  <a:schemeClr val="tx2"/>
                </a:solidFill>
              </a:rPr>
              <a:t>Организация летнего отдыха:</a:t>
            </a:r>
            <a:endParaRPr lang="ru-RU" sz="11200" dirty="0">
              <a:solidFill>
                <a:schemeClr val="tx2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058852"/>
              </p:ext>
            </p:extLst>
          </p:nvPr>
        </p:nvGraphicFramePr>
        <p:xfrm>
          <a:off x="457198" y="1260158"/>
          <a:ext cx="7597970" cy="2801131"/>
        </p:xfrm>
        <a:graphic>
          <a:graphicData uri="http://schemas.openxmlformats.org/drawingml/2006/table">
            <a:tbl>
              <a:tblPr firstRow="1" bandRow="1"/>
              <a:tblGrid>
                <a:gridCol w="3798985"/>
                <a:gridCol w="3798985"/>
              </a:tblGrid>
              <a:tr h="7629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900" dirty="0" smtClean="0">
                          <a:solidFill>
                            <a:srgbClr val="FF0000"/>
                          </a:solidFill>
                        </a:rPr>
                        <a:t>Отчетные года</a:t>
                      </a:r>
                      <a:endParaRPr lang="ru-RU" sz="1900" dirty="0">
                        <a:solidFill>
                          <a:srgbClr val="FF0000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900" dirty="0" smtClean="0">
                          <a:solidFill>
                            <a:srgbClr val="FF0000"/>
                          </a:solidFill>
                        </a:rPr>
                        <a:t>СШОР «ДЕЛЬТА»</a:t>
                      </a:r>
                      <a:endParaRPr lang="ru-RU" sz="1900" dirty="0">
                        <a:solidFill>
                          <a:srgbClr val="FF0000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7940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2023</a:t>
                      </a:r>
                      <a:endParaRPr lang="ru-RU" sz="14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116-21,9%</a:t>
                      </a:r>
                      <a:endParaRPr lang="ru-RU" sz="16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79405">
                <a:tc>
                  <a:txBody>
                    <a:bodyPr/>
                    <a:lstStyle/>
                    <a:p>
                      <a:pPr algn="ctr"/>
                      <a:endParaRPr lang="ru-RU" sz="1400" dirty="0" smtClean="0"/>
                    </a:p>
                    <a:p>
                      <a:pPr algn="ctr"/>
                      <a:r>
                        <a:rPr lang="ru-RU" sz="1400" dirty="0" smtClean="0"/>
                        <a:t>2024</a:t>
                      </a:r>
                      <a:endParaRPr lang="ru-RU" sz="14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133- 28,8%</a:t>
                      </a:r>
                      <a:endParaRPr lang="ru-RU" sz="16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79405"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2025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600" dirty="0" smtClean="0"/>
                        <a:t>134- 29,06%</a:t>
                      </a:r>
                      <a:endParaRPr lang="ru-RU" sz="16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079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286957" y="29013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44872" y="186567"/>
            <a:ext cx="3344185" cy="393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4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Тренерский состав</a:t>
            </a: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8432818"/>
              </p:ext>
            </p:extLst>
          </p:nvPr>
        </p:nvGraphicFramePr>
        <p:xfrm>
          <a:off x="431172" y="474840"/>
          <a:ext cx="8712768" cy="4512234"/>
        </p:xfrm>
        <a:graphic>
          <a:graphicData uri="http://schemas.openxmlformats.org/drawingml/2006/table">
            <a:tbl>
              <a:tblPr firstRow="1" bandRow="1"/>
              <a:tblGrid>
                <a:gridCol w="1507583"/>
                <a:gridCol w="2720325"/>
                <a:gridCol w="2289184"/>
                <a:gridCol w="2195676"/>
              </a:tblGrid>
              <a:tr h="2705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2023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2024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2025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17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Всего : шт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./ с  в/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совм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11/14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12/15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11/14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240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Образование: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Высшее-14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Высшее-15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Высшее-13, ср.спец.-1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915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 категорией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Высшая – 8 чел,               </a:t>
                      </a:r>
                      <a:r>
                        <a:rPr lang="ru-RU" sz="1300" baseline="0" dirty="0" smtClean="0"/>
                        <a:t> вторая кат- 2 </a:t>
                      </a:r>
                      <a:r>
                        <a:rPr lang="ru-RU" sz="1300" baseline="0" dirty="0" err="1" smtClean="0"/>
                        <a:t>чел.б</a:t>
                      </a:r>
                      <a:r>
                        <a:rPr lang="ru-RU" sz="1300" baseline="0" dirty="0" smtClean="0"/>
                        <a:t>/к- 1 чел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Высшая- 11 тр.</a:t>
                      </a:r>
                    </a:p>
                    <a:p>
                      <a:pPr algn="ctr"/>
                      <a:r>
                        <a:rPr lang="ru-RU" sz="1300" dirty="0" smtClean="0"/>
                        <a:t>б/к – 4 тр.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Высшее-10</a:t>
                      </a:r>
                    </a:p>
                    <a:p>
                      <a:pPr algn="ctr"/>
                      <a:r>
                        <a:rPr lang="ru-RU" sz="1300" dirty="0" smtClean="0"/>
                        <a:t>1</a:t>
                      </a:r>
                      <a:r>
                        <a:rPr lang="ru-RU" sz="1300" baseline="0" dirty="0" smtClean="0"/>
                        <a:t> кат-1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218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КПК ПП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3 чел.- РЦФК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 чел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-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26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Средний возраст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39</a:t>
                      </a:r>
                      <a:r>
                        <a:rPr lang="ru-RU" sz="1300" baseline="0" dirty="0" smtClean="0"/>
                        <a:t> лет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41год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42года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4014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Участие в конкурсах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респуб.конкурс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всерос.конкурсы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/>
                        <a:t>1.Респ.К.«Рейтинг СШОР»-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11м</a:t>
                      </a:r>
                    </a:p>
                    <a:p>
                      <a:pPr algn="l"/>
                      <a:r>
                        <a:rPr lang="ru-RU" sz="1200" dirty="0" smtClean="0"/>
                        <a:t> 2. </a:t>
                      </a:r>
                      <a:r>
                        <a:rPr lang="ru-RU" sz="1200" dirty="0" err="1" smtClean="0"/>
                        <a:t>Респ.К.«Лучший</a:t>
                      </a:r>
                      <a:r>
                        <a:rPr lang="ru-RU" sz="1200" dirty="0" smtClean="0"/>
                        <a:t> тренер года» лауреат </a:t>
                      </a:r>
                      <a:r>
                        <a:rPr lang="ru-RU" sz="1200" dirty="0" err="1" smtClean="0"/>
                        <a:t>Чепик</a:t>
                      </a:r>
                      <a:r>
                        <a:rPr lang="ru-RU" sz="1200" dirty="0" smtClean="0"/>
                        <a:t> С.Ю.</a:t>
                      </a:r>
                    </a:p>
                    <a:p>
                      <a:pPr algn="l"/>
                      <a:r>
                        <a:rPr lang="ru-RU" sz="1200" dirty="0" smtClean="0"/>
                        <a:t>«Лучший спортсмен года» Дьякова </a:t>
                      </a:r>
                    </a:p>
                    <a:p>
                      <a:pPr algn="l"/>
                      <a:r>
                        <a:rPr lang="ru-RU" sz="1200" dirty="0" smtClean="0"/>
                        <a:t>3. </a:t>
                      </a:r>
                      <a:r>
                        <a:rPr lang="ru-RU" sz="1200" dirty="0" err="1" smtClean="0"/>
                        <a:t>Рег.этап</a:t>
                      </a:r>
                      <a:r>
                        <a:rPr lang="ru-RU" sz="1200" dirty="0" smtClean="0"/>
                        <a:t>. </a:t>
                      </a:r>
                      <a:r>
                        <a:rPr lang="ru-RU" sz="1200" dirty="0" err="1" smtClean="0"/>
                        <a:t>Всер</a:t>
                      </a:r>
                      <a:r>
                        <a:rPr lang="ru-RU" sz="1200" dirty="0" smtClean="0"/>
                        <a:t>. К. «Надежды России- лучшая школа» –( 5 м.)</a:t>
                      </a:r>
                    </a:p>
                    <a:p>
                      <a:pPr algn="l"/>
                      <a:r>
                        <a:rPr lang="ru-RU" sz="1200" dirty="0" smtClean="0"/>
                        <a:t>5. </a:t>
                      </a:r>
                      <a:r>
                        <a:rPr lang="ru-RU" sz="1200" dirty="0" err="1" smtClean="0"/>
                        <a:t>Мун.к</a:t>
                      </a:r>
                      <a:r>
                        <a:rPr lang="ru-RU" sz="1200" dirty="0" smtClean="0"/>
                        <a:t>- «Лучший тренер – </a:t>
                      </a:r>
                      <a:r>
                        <a:rPr lang="ru-RU" sz="1200" dirty="0" err="1" smtClean="0"/>
                        <a:t>Чепик</a:t>
                      </a:r>
                      <a:r>
                        <a:rPr lang="ru-RU" sz="1200" dirty="0" smtClean="0"/>
                        <a:t> С.Ю.</a:t>
                      </a:r>
                    </a:p>
                    <a:p>
                      <a:pPr algn="l"/>
                      <a:r>
                        <a:rPr lang="ru-RU" sz="1200" dirty="0" smtClean="0"/>
                        <a:t>« Лучший спортсмен» – Дьякова С.      Стипендия Мэра- Котова Д.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1.Респ.конкурс «Рейтинг СШОР» - 10м</a:t>
                      </a:r>
                    </a:p>
                    <a:p>
                      <a:pPr algn="l"/>
                      <a:r>
                        <a:rPr lang="ru-RU" sz="1300" dirty="0" smtClean="0"/>
                        <a:t>2.Респ.К.«Лучший тренер года» лауреат </a:t>
                      </a:r>
                      <a:r>
                        <a:rPr lang="ru-RU" sz="1300" dirty="0" err="1" smtClean="0"/>
                        <a:t>Чепик</a:t>
                      </a:r>
                      <a:r>
                        <a:rPr lang="ru-RU" sz="1300" dirty="0" smtClean="0"/>
                        <a:t> С.Ю.</a:t>
                      </a:r>
                    </a:p>
                    <a:p>
                      <a:pPr algn="l"/>
                      <a:r>
                        <a:rPr lang="ru-RU" sz="1300" dirty="0" smtClean="0"/>
                        <a:t>«Лучший спортсмен года – Дьякова С.</a:t>
                      </a:r>
                    </a:p>
                    <a:p>
                      <a:pPr algn="l"/>
                      <a:r>
                        <a:rPr lang="ru-RU" sz="1300" dirty="0" smtClean="0"/>
                        <a:t>3. </a:t>
                      </a:r>
                      <a:r>
                        <a:rPr lang="ru-RU" sz="1300" dirty="0" err="1" smtClean="0"/>
                        <a:t>Мун.к</a:t>
                      </a:r>
                      <a:r>
                        <a:rPr lang="ru-RU" sz="1300" dirty="0" smtClean="0"/>
                        <a:t>- «Лучший тренер – </a:t>
                      </a:r>
                      <a:r>
                        <a:rPr lang="ru-RU" sz="1300" dirty="0" err="1" smtClean="0"/>
                        <a:t>Чепик</a:t>
                      </a:r>
                      <a:r>
                        <a:rPr lang="ru-RU" sz="1300" dirty="0" smtClean="0"/>
                        <a:t> С.Ю.</a:t>
                      </a:r>
                    </a:p>
                    <a:p>
                      <a:pPr algn="l"/>
                      <a:r>
                        <a:rPr lang="ru-RU" sz="1300" dirty="0" smtClean="0"/>
                        <a:t>« Лучший спортсмен» – Дьякова С. </a:t>
                      </a:r>
                    </a:p>
                    <a:p>
                      <a:pPr algn="l"/>
                      <a:r>
                        <a:rPr lang="ru-RU" sz="1300" dirty="0" smtClean="0"/>
                        <a:t>«Стипендия Мэра»- </a:t>
                      </a:r>
                      <a:r>
                        <a:rPr lang="ru-RU" sz="1300" dirty="0" err="1" smtClean="0"/>
                        <a:t>Гиззатуллина</a:t>
                      </a:r>
                      <a:r>
                        <a:rPr lang="ru-RU" sz="1300" dirty="0" smtClean="0"/>
                        <a:t> Амалия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1. </a:t>
                      </a:r>
                      <a:r>
                        <a:rPr lang="ru-RU" sz="1300" dirty="0" err="1" smtClean="0"/>
                        <a:t>Респ</a:t>
                      </a:r>
                      <a:r>
                        <a:rPr lang="ru-RU" sz="1300" dirty="0" smtClean="0"/>
                        <a:t>. Конкурс «Рейтинг СШОР- 10 м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05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Судейская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категория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1 кат- 8 чел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1кат- 5 </a:t>
                      </a:r>
                      <a:r>
                        <a:rPr lang="ru-RU" sz="1300" dirty="0" err="1" smtClean="0"/>
                        <a:t>тр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 кат-5 чел.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5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4273" y="22349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44871" y="186567"/>
            <a:ext cx="4931158" cy="393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Данные АИС «Мой спорт»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82" y="701343"/>
            <a:ext cx="8413798" cy="440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93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4273" y="22349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ea typeface="Calibri" panose="020F0502020204030204"/>
                <a:cs typeface="Calibri" panose="020F0502020204030204"/>
                <a:sym typeface="Calibri" panose="020F0502020204030204"/>
              </a:rPr>
              <a:t>Укрепить позиции ведущих спортсменов в составе сборной России по плаванию.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ea typeface="Calibri" panose="020F0502020204030204"/>
                <a:cs typeface="Calibri" panose="020F0502020204030204"/>
                <a:sym typeface="Calibri" panose="020F0502020204030204"/>
              </a:rPr>
              <a:t>Взять на особый контроль ведущих спортсменов и выполнимость запланированных результатов.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ea typeface="Calibri" panose="020F0502020204030204"/>
                <a:cs typeface="Calibri" panose="020F0502020204030204"/>
                <a:sym typeface="Calibri" panose="020F0502020204030204"/>
              </a:rPr>
              <a:t>Нормализовать систему восстановительных процедур, для преодоления физических нагрузок.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ea typeface="Calibri" panose="020F0502020204030204"/>
                <a:cs typeface="Calibri" panose="020F0502020204030204"/>
                <a:sym typeface="Calibri" panose="020F0502020204030204"/>
              </a:rPr>
              <a:t>- отбор детей для систематических специализированных занятий из числа обученных и прошедших контрольные испытания детей </a:t>
            </a:r>
            <a:r>
              <a:rPr lang="ru-RU" sz="1600" dirty="0" smtClean="0">
                <a:ea typeface="Calibri" panose="020F0502020204030204"/>
                <a:cs typeface="Calibri" panose="020F0502020204030204"/>
                <a:sym typeface="Calibri" panose="020F0502020204030204"/>
              </a:rPr>
              <a:t>2018-19 </a:t>
            </a:r>
            <a:r>
              <a:rPr lang="ru-RU" sz="1600" dirty="0">
                <a:ea typeface="Calibri" panose="020F0502020204030204"/>
                <a:cs typeface="Calibri" panose="020F0502020204030204"/>
                <a:sym typeface="Calibri" panose="020F0502020204030204"/>
              </a:rPr>
              <a:t>г.р.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ea typeface="Calibri" panose="020F0502020204030204"/>
                <a:cs typeface="Calibri" panose="020F0502020204030204"/>
                <a:sym typeface="Calibri" panose="020F0502020204030204"/>
              </a:rPr>
              <a:t>обеспечить сохранность контингента в тренировочных группах не </a:t>
            </a:r>
            <a:r>
              <a:rPr lang="ru-RU" sz="1600" dirty="0" smtClean="0">
                <a:ea typeface="Calibri" panose="020F0502020204030204"/>
                <a:cs typeface="Calibri" panose="020F0502020204030204"/>
                <a:sym typeface="Calibri" panose="020F0502020204030204"/>
              </a:rPr>
              <a:t>менее 70%</a:t>
            </a:r>
            <a:endParaRPr lang="ru-RU" sz="1600" dirty="0"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 smtClean="0">
                <a:ea typeface="Calibri" panose="020F0502020204030204"/>
                <a:cs typeface="Calibri" panose="020F0502020204030204"/>
                <a:sym typeface="Calibri" panose="020F0502020204030204"/>
              </a:rPr>
              <a:t>Регулярные </a:t>
            </a:r>
            <a:r>
              <a:rPr lang="ru-RU" sz="1600" dirty="0">
                <a:ea typeface="Calibri" panose="020F0502020204030204"/>
                <a:cs typeface="Calibri" panose="020F0502020204030204"/>
                <a:sym typeface="Calibri" panose="020F0502020204030204"/>
              </a:rPr>
              <a:t>проведения  родительских собраний.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ea typeface="Calibri" panose="020F0502020204030204"/>
                <a:cs typeface="Calibri" panose="020F0502020204030204"/>
                <a:sym typeface="Calibri" panose="020F0502020204030204"/>
              </a:rPr>
              <a:t>Привлечение к тренерской работе молодых специалистов.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44871" y="186567"/>
            <a:ext cx="3765774" cy="393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Задачи на </a:t>
            </a: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2025 </a:t>
            </a: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год: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110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1"/>
          <p:cNvSpPr/>
          <p:nvPr/>
        </p:nvSpPr>
        <p:spPr>
          <a:xfrm>
            <a:off x="0" y="137688"/>
            <a:ext cx="9324528" cy="5262987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8" name="Google Shape;428;p11"/>
          <p:cNvSpPr/>
          <p:nvPr/>
        </p:nvSpPr>
        <p:spPr>
          <a:xfrm>
            <a:off x="0" y="1"/>
            <a:ext cx="9144000" cy="74086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9" name="Google Shape;429;p11"/>
          <p:cNvSpPr/>
          <p:nvPr/>
        </p:nvSpPr>
        <p:spPr>
          <a:xfrm>
            <a:off x="2290810" y="0"/>
            <a:ext cx="5017764" cy="740862"/>
          </a:xfrm>
          <a:prstGeom prst="parallelogram">
            <a:avLst>
              <a:gd name="adj" fmla="val 39019"/>
            </a:avLst>
          </a:prstGeom>
          <a:solidFill>
            <a:srgbClr val="9CC2E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30" name="Google Shape;430;p11"/>
          <p:cNvSpPr/>
          <p:nvPr/>
        </p:nvSpPr>
        <p:spPr>
          <a:xfrm>
            <a:off x="6876100" y="1"/>
            <a:ext cx="2611833" cy="740862"/>
          </a:xfrm>
          <a:prstGeom prst="parallelogram">
            <a:avLst>
              <a:gd name="adj" fmla="val 39032"/>
            </a:avLst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763" y="153627"/>
            <a:ext cx="825660" cy="46105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396" y="115166"/>
            <a:ext cx="412018" cy="5379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100" t="37400" r="42913" b="31800"/>
          <a:stretch>
            <a:fillRect/>
          </a:stretch>
        </p:blipFill>
        <p:spPr>
          <a:xfrm>
            <a:off x="90091" y="137688"/>
            <a:ext cx="730587" cy="511411"/>
          </a:xfrm>
          <a:prstGeom prst="rect">
            <a:avLst/>
          </a:prstGeom>
        </p:spPr>
      </p:pic>
      <p:sp>
        <p:nvSpPr>
          <p:cNvPr id="13" name="Заголовок 1"/>
          <p:cNvSpPr txBox="1"/>
          <p:nvPr/>
        </p:nvSpPr>
        <p:spPr>
          <a:xfrm>
            <a:off x="-1421" y="917935"/>
            <a:ext cx="9180512" cy="35414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6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Благодарю</a:t>
            </a:r>
            <a: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 за внимание! </a:t>
            </a:r>
            <a:b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</a:br>
            <a: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/>
            </a:r>
            <a:b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</a:br>
            <a:r>
              <a:rPr kumimoji="0" lang="ru-RU" sz="4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Игътибарыгыз</a:t>
            </a:r>
            <a: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 </a:t>
            </a:r>
            <a:r>
              <a:rPr kumimoji="0" lang="ru-RU" sz="4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өчен</a:t>
            </a:r>
            <a: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 </a:t>
            </a:r>
            <a:r>
              <a:rPr kumimoji="0" lang="ru-RU" sz="4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р</a:t>
            </a:r>
            <a:r>
              <a:rPr kumimoji="0" lang="ru-RU" sz="4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ea typeface="Cambria" panose="02040503050406030204"/>
                <a:cs typeface="Calibri" panose="020F0502020204030204" pitchFamily="34" charset="0"/>
              </a:rPr>
              <a:t>әхмәт</a:t>
            </a:r>
            <a: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ea typeface="Cambria" panose="02040503050406030204"/>
                <a:cs typeface="Calibri" panose="020F0502020204030204" pitchFamily="34" charset="0"/>
              </a:rPr>
              <a:t>!</a:t>
            </a:r>
            <a:endParaRPr kumimoji="0" lang="ru-RU" sz="4600" b="1" i="0" u="none" strike="noStrike" kern="1200" cap="none" spc="0" normalizeH="0" baseline="0" noProof="0" dirty="0">
              <a:ln>
                <a:noFill/>
              </a:ln>
              <a:solidFill>
                <a:srgbClr val="306BA2"/>
              </a:solidFill>
              <a:effectLst/>
              <a:uLnTx/>
              <a:uFillTx/>
              <a:latin typeface="Century Gothic" panose="020B0502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71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287018" y="-38228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99593" y="938439"/>
            <a:ext cx="768681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Полное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наименование: Муниципальное бюджетное учреждение дополнительного образования 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           «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Спортивная школа олимпийского резерва по плаванию 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 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« Дельта» г. Казань.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1973 г.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Юридический адрес: 420080, РТ, г. Казань, пр. </a:t>
            </a:r>
            <a:r>
              <a:rPr lang="ru-RU" sz="1100" b="1" dirty="0" err="1">
                <a:solidFill>
                  <a:srgbClr val="0000A2"/>
                </a:solidFill>
                <a:latin typeface="Century Gothic" panose="020B0502020202020204" pitchFamily="34" charset="0"/>
              </a:rPr>
              <a:t>Х.Ямашева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, 7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Фактический адрес: г. Казань, ул. 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Бондаренко,2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Лицензия на образовательную деятельность- имеется.</a:t>
            </a:r>
            <a:endParaRPr lang="ru-RU" sz="1100" b="1" dirty="0">
              <a:solidFill>
                <a:srgbClr val="0000A2"/>
              </a:solidFill>
              <a:latin typeface="Century Gothic" panose="020B0502020202020204" pitchFamily="34" charset="0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Общее количество сотрудников: 15 чел.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Смета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 на 202</a:t>
            </a:r>
            <a:r>
              <a:rPr lang="en-US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5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год(бюджет) 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–   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1 794 029,92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99593" y="186568"/>
            <a:ext cx="7920881" cy="69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Информация </a:t>
            </a: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по МБУ ДО «</a:t>
            </a: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СШОР «Дельта» г</a:t>
            </a: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. </a:t>
            </a: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Казань</a:t>
            </a:r>
            <a:endParaRPr lang="ru-RU" sz="2800" b="1" dirty="0">
              <a:solidFill>
                <a:srgbClr val="306BA2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4273" y="22349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>
                <a:solidFill>
                  <a:schemeClr val="lt1"/>
                </a:solidFill>
                <a:ea typeface="Calibri" panose="020F0502020204030204"/>
                <a:cs typeface="Calibri" panose="020F0502020204030204"/>
                <a:sym typeface="Calibri" panose="020F0502020204030204"/>
              </a:rPr>
              <a:t>Осуществление деят-ти на базе др. спорт.объектов</a:t>
            </a:r>
            <a:endParaRPr sz="1800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186567"/>
            <a:ext cx="5616623" cy="69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Осуществление </a:t>
            </a:r>
            <a:r>
              <a:rPr lang="ru-RU" sz="2800" b="1" dirty="0" err="1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деят-ти</a:t>
            </a: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     на </a:t>
            </a: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базе </a:t>
            </a: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спорт.объектов</a:t>
            </a:r>
            <a:endParaRPr lang="ru-RU" sz="2800" b="1" dirty="0">
              <a:solidFill>
                <a:srgbClr val="306BA2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496563"/>
              </p:ext>
            </p:extLst>
          </p:nvPr>
        </p:nvGraphicFramePr>
        <p:xfrm>
          <a:off x="394272" y="860112"/>
          <a:ext cx="8749729" cy="4289910"/>
        </p:xfrm>
        <a:graphic>
          <a:graphicData uri="http://schemas.openxmlformats.org/drawingml/2006/table">
            <a:tbl>
              <a:tblPr firstRow="1" bandRow="1"/>
              <a:tblGrid>
                <a:gridCol w="2414596"/>
                <a:gridCol w="2134547"/>
                <a:gridCol w="2691386"/>
                <a:gridCol w="1509200"/>
              </a:tblGrid>
              <a:tr h="30069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2023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2024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2025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874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</a:rPr>
                        <a:t>спорт.объекты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4 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 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016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КСК «Олимп»                              ул.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Чистопольская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, 65а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Договор оказания услуг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Договор оказания услуг</a:t>
                      </a: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Договор оказания услуг</a:t>
                      </a: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064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Пл.б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. «Казаньоргсинтез»              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пр.Х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. Ямашева,7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Частично договор аренды (частично)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, Лицензирован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Частично договор аренды (частично) , (Лицензирован)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(Лицензирован)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1108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СОК «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Ватан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» СШ «Волна»             ул. Бондаренко,2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Договор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безвозмезного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пользования № 3/96 от 20.09.2021    Лицензирован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Договор </a:t>
                      </a:r>
                      <a:r>
                        <a:rPr lang="ru-RU" sz="1300" dirty="0" err="1" smtClean="0"/>
                        <a:t>безвозмезного</a:t>
                      </a:r>
                      <a:r>
                        <a:rPr lang="ru-RU" sz="1300" dirty="0" smtClean="0"/>
                        <a:t> пользования № 3/96 от 20.09.2021    Лицензирован</a:t>
                      </a: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Договор </a:t>
                      </a:r>
                      <a:r>
                        <a:rPr lang="ru-RU" sz="1300" dirty="0" err="1" smtClean="0"/>
                        <a:t>безвозмезного</a:t>
                      </a:r>
                      <a:r>
                        <a:rPr lang="ru-RU" sz="1300" dirty="0" smtClean="0"/>
                        <a:t> пользования № 3/96 от 20.09.2021    Лицензирован</a:t>
                      </a: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1108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ФСО «СШОР « Авиатор»              ул. О.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Кошевого, 19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Договор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безвозмезного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пользования № 3/66 от 28.04.21        Лицензирован</a:t>
                      </a: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Договор </a:t>
                      </a:r>
                      <a:r>
                        <a:rPr lang="ru-RU" sz="1300" dirty="0" err="1" smtClean="0"/>
                        <a:t>безвозмезного</a:t>
                      </a:r>
                      <a:r>
                        <a:rPr lang="ru-RU" sz="1300" dirty="0" smtClean="0"/>
                        <a:t> пользования № 3/66 от 28.04.21        Лицензирован</a:t>
                      </a: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Договор </a:t>
                      </a:r>
                      <a:r>
                        <a:rPr lang="ru-RU" sz="1300" dirty="0" err="1" smtClean="0"/>
                        <a:t>безвозмезного</a:t>
                      </a:r>
                      <a:r>
                        <a:rPr lang="ru-RU" sz="1300" dirty="0" smtClean="0"/>
                        <a:t> пользования № 3/66 от 28.04.21                      Расторгнут от 02.09.2025        Лицензирован</a:t>
                      </a: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080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5539" y="22350"/>
            <a:ext cx="8748462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59229" y="2396159"/>
            <a:ext cx="7116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59229" y="186567"/>
            <a:ext cx="6846406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Количество занимающихся: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4362934"/>
              </p:ext>
            </p:extLst>
          </p:nvPr>
        </p:nvGraphicFramePr>
        <p:xfrm>
          <a:off x="457200" y="734518"/>
          <a:ext cx="8129205" cy="4331741"/>
        </p:xfrm>
        <a:graphic>
          <a:graphicData uri="http://schemas.openxmlformats.org/drawingml/2006/table">
            <a:tbl>
              <a:tblPr firstRow="1" firstCol="1" lastRow="1">
                <a:tableStyleId>{5C22544A-7EE6-4342-B048-85BDC9FD1C3A}</a:tableStyleId>
              </a:tblPr>
              <a:tblGrid>
                <a:gridCol w="1933157"/>
                <a:gridCol w="1872003"/>
                <a:gridCol w="2259515"/>
                <a:gridCol w="2064530"/>
              </a:tblGrid>
              <a:tr h="7259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группы</a:t>
                      </a:r>
                    </a:p>
                    <a:p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                         « СШОР</a:t>
                      </a:r>
                      <a:r>
                        <a:rPr lang="ru-RU" sz="1900" baseline="0" dirty="0" smtClean="0">
                          <a:solidFill>
                            <a:schemeClr val="tx1"/>
                          </a:solidFill>
                        </a:rPr>
                        <a:t> «</a:t>
                      </a:r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Дельта»»</a:t>
                      </a:r>
                    </a:p>
                    <a:p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41623"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2023-24</a:t>
                      </a:r>
                      <a:endParaRPr lang="ru-RU" sz="1300" b="1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2024-2025</a:t>
                      </a:r>
                      <a:endParaRPr lang="ru-RU" sz="1300" b="1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2025-26</a:t>
                      </a:r>
                      <a:endParaRPr lang="ru-RU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19376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СО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8/155    -    29,1%      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7/130 – 28,1%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3/60-13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1%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83892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НП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17/262   -     49,3%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8/132 – 28,6%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7/102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-22,2%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88828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ТСС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8/99     –    18,6%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15/180 – 39,0%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15/178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-38,8%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88828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ССМ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3/14    -     2,63%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2/16</a:t>
                      </a:r>
                      <a:r>
                        <a:rPr lang="ru-RU" sz="1300" baseline="0" dirty="0" smtClean="0"/>
                        <a:t> – 3,47%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2/16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-3,49%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1623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ВСМ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1/1  -  0,18%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1/3 – 0,65%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1/2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- 0,43%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1623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531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461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458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927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5538" y="22350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61002" y="2364008"/>
            <a:ext cx="708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370" y="186568"/>
            <a:ext cx="8209103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Количество присвоенных разрядов за </a:t>
            </a: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202</a:t>
            </a:r>
            <a:r>
              <a:rPr lang="en-US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5</a:t>
            </a:r>
            <a:endParaRPr lang="ru-RU" sz="2800" b="1" dirty="0">
              <a:solidFill>
                <a:srgbClr val="306BA2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58595"/>
              </p:ext>
            </p:extLst>
          </p:nvPr>
        </p:nvGraphicFramePr>
        <p:xfrm>
          <a:off x="457200" y="734522"/>
          <a:ext cx="8129204" cy="4692210"/>
        </p:xfrm>
        <a:graphic>
          <a:graphicData uri="http://schemas.openxmlformats.org/drawingml/2006/table">
            <a:tbl>
              <a:tblPr firstRow="1" bandRow="1"/>
              <a:tblGrid>
                <a:gridCol w="3355658"/>
                <a:gridCol w="1449532"/>
                <a:gridCol w="1661420"/>
                <a:gridCol w="1662594"/>
              </a:tblGrid>
              <a:tr h="5001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группы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СШОР «Дельта»</a:t>
                      </a:r>
                      <a:endParaRPr lang="ru-RU" sz="1500" dirty="0" smtClean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69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2023</a:t>
                      </a:r>
                      <a:endParaRPr lang="ru-RU" sz="1300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2024</a:t>
                      </a:r>
                      <a:endParaRPr lang="ru-RU" sz="1300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2025</a:t>
                      </a:r>
                      <a:endParaRPr lang="ru-RU" sz="1300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69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Мастер спорта международного </a:t>
                      </a:r>
                      <a:r>
                        <a:rPr lang="ru-RU" sz="13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к</a:t>
                      </a: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ласса  </a:t>
                      </a: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69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Мастер</a:t>
                      </a:r>
                      <a:r>
                        <a:rPr lang="ru-RU" sz="13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спорта Российской Федерации</a:t>
                      </a: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4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69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Кандидат в мастера  спорта</a:t>
                      </a: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6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16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5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69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1 спортивный </a:t>
                      </a:r>
                      <a:r>
                        <a:rPr lang="ru-RU" sz="13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разряд</a:t>
                      </a: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10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10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69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Массовые</a:t>
                      </a:r>
                      <a:r>
                        <a:rPr lang="ru-RU" sz="13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разряды</a:t>
                      </a: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207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159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115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015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Calibri"/>
                          <a:ea typeface="Times New Roman"/>
                          <a:cs typeface="Times New Roman"/>
                        </a:rPr>
                        <a:t>Кол-во разрядов</a:t>
                      </a: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/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Доля </a:t>
                      </a:r>
                      <a:r>
                        <a:rPr lang="ru-RU" sz="1300" dirty="0">
                          <a:latin typeface="Calibri"/>
                          <a:ea typeface="Times New Roman"/>
                          <a:cs typeface="Times New Roman"/>
                        </a:rPr>
                        <a:t>к кол-ву занимающихся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3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</a:rPr>
                        <a:t>214                                                                                    40,3%                                                                                </a:t>
                      </a:r>
                      <a:endParaRPr lang="ru-RU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1" dirty="0" smtClean="0"/>
                    </a:p>
                    <a:p>
                      <a:pPr algn="ctr"/>
                      <a:r>
                        <a:rPr lang="ru-RU" sz="1300" b="1" dirty="0" smtClean="0"/>
                        <a:t>189/</a:t>
                      </a:r>
                    </a:p>
                    <a:p>
                      <a:pPr algn="ctr"/>
                      <a:r>
                        <a:rPr lang="ru-RU" sz="1300" b="1" dirty="0" smtClean="0"/>
                        <a:t>40,9%</a:t>
                      </a:r>
                      <a:endParaRPr lang="ru-RU" sz="1300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1" dirty="0" smtClean="0"/>
                    </a:p>
                    <a:p>
                      <a:pPr algn="ctr"/>
                      <a:r>
                        <a:rPr lang="ru-RU" sz="1300" b="1" dirty="0" smtClean="0"/>
                        <a:t>126/</a:t>
                      </a:r>
                      <a:endParaRPr lang="ru-RU" sz="1300" dirty="0" smtClean="0"/>
                    </a:p>
                    <a:p>
                      <a:pPr algn="ctr"/>
                      <a:r>
                        <a:rPr lang="ru-RU" sz="1300" b="1" dirty="0" smtClean="0"/>
                        <a:t>22,45%</a:t>
                      </a:r>
                      <a:endParaRPr lang="ru-RU" sz="1300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01534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Всего</a:t>
                      </a:r>
                      <a:r>
                        <a:rPr lang="ru-RU" sz="13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разрядников школе</a:t>
                      </a: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3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</a:rPr>
                        <a:t>312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</a:rPr>
                        <a:t>58,9%</a:t>
                      </a:r>
                      <a:endParaRPr lang="ru-RU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1" dirty="0" smtClean="0"/>
                    </a:p>
                    <a:p>
                      <a:pPr algn="ctr"/>
                      <a:r>
                        <a:rPr lang="ru-RU" sz="1300" b="1" dirty="0" smtClean="0"/>
                        <a:t>294</a:t>
                      </a:r>
                    </a:p>
                    <a:p>
                      <a:pPr algn="ctr"/>
                      <a:r>
                        <a:rPr lang="ru-RU" sz="1300" b="1" dirty="0" smtClean="0"/>
                        <a:t>55,3%</a:t>
                      </a:r>
                      <a:endParaRPr lang="ru-RU" sz="1300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b="1" dirty="0" smtClean="0"/>
                        <a:t>373</a:t>
                      </a:r>
                    </a:p>
                    <a:p>
                      <a:pPr algn="ctr"/>
                      <a:r>
                        <a:rPr lang="ru-RU" sz="1300" b="1" dirty="0" smtClean="0"/>
                        <a:t>80,9%</a:t>
                      </a:r>
                    </a:p>
                    <a:p>
                      <a:pPr algn="ctr"/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851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5538" y="22350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61002" y="2364008"/>
            <a:ext cx="708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9713" y="186568"/>
            <a:ext cx="5598159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Члены сборных </a:t>
            </a: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команд :</a:t>
            </a:r>
            <a:endParaRPr lang="ru-RU" sz="2800" b="1" dirty="0">
              <a:solidFill>
                <a:srgbClr val="306BA2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009229"/>
              </p:ext>
            </p:extLst>
          </p:nvPr>
        </p:nvGraphicFramePr>
        <p:xfrm>
          <a:off x="457200" y="810127"/>
          <a:ext cx="8003232" cy="3495128"/>
        </p:xfrm>
        <a:graphic>
          <a:graphicData uri="http://schemas.openxmlformats.org/drawingml/2006/table">
            <a:tbl>
              <a:tblPr firstRow="1" bandRow="1"/>
              <a:tblGrid>
                <a:gridCol w="3728779"/>
                <a:gridCol w="1606709"/>
                <a:gridCol w="1333872"/>
                <a:gridCol w="1333872"/>
              </a:tblGrid>
              <a:tr h="8425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Сборная команда</a:t>
                      </a:r>
                      <a:endParaRPr lang="ru-RU" sz="15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  <a:endParaRPr lang="ru-RU" sz="15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65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2023</a:t>
                      </a:r>
                      <a:endParaRPr lang="ru-RU" sz="1300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2024</a:t>
                      </a:r>
                      <a:endParaRPr lang="ru-RU" sz="1300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639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РТ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% от числа занимающихся СШ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23</a:t>
                      </a:r>
                    </a:p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4,33%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29</a:t>
                      </a:r>
                    </a:p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6,29%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  <a:p>
                      <a:pPr algn="ctr"/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6,33%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1292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dirty="0" smtClean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РФ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% от числа занимающихся СШ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4</a:t>
                      </a:r>
                    </a:p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0,75%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3</a:t>
                      </a:r>
                    </a:p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0,65%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/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0,65%</a:t>
                      </a:r>
                    </a:p>
                    <a:p>
                      <a:pPr algn="ctr"/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555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5538" y="22350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61002" y="2364008"/>
            <a:ext cx="708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36338" y="186567"/>
            <a:ext cx="4434505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Результативность: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0315893"/>
              </p:ext>
            </p:extLst>
          </p:nvPr>
        </p:nvGraphicFramePr>
        <p:xfrm>
          <a:off x="467545" y="530636"/>
          <a:ext cx="8568948" cy="3969265"/>
        </p:xfrm>
        <a:graphic>
          <a:graphicData uri="http://schemas.openxmlformats.org/drawingml/2006/table">
            <a:tbl>
              <a:tblPr firstRow="1" bandRow="1"/>
              <a:tblGrid>
                <a:gridCol w="521587"/>
                <a:gridCol w="521588"/>
                <a:gridCol w="521588"/>
                <a:gridCol w="372564"/>
                <a:gridCol w="521588"/>
                <a:gridCol w="502400"/>
                <a:gridCol w="351052"/>
                <a:gridCol w="288032"/>
                <a:gridCol w="288032"/>
                <a:gridCol w="648072"/>
                <a:gridCol w="432048"/>
                <a:gridCol w="360040"/>
                <a:gridCol w="360040"/>
                <a:gridCol w="300484"/>
                <a:gridCol w="388903"/>
                <a:gridCol w="477141"/>
                <a:gridCol w="378447"/>
                <a:gridCol w="388903"/>
                <a:gridCol w="388903"/>
                <a:gridCol w="557536"/>
              </a:tblGrid>
              <a:tr h="7295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720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FF0000"/>
                          </a:solidFill>
                        </a:rPr>
                        <a:t>Первенство  и Чемпионат                   ПФО</a:t>
                      </a:r>
                      <a:endParaRPr lang="ru-RU" sz="15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720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FF0000"/>
                          </a:solidFill>
                        </a:rPr>
                        <a:t>Первенство    РФ                          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</a:rPr>
                        <a:t>( юноши и девушки, юниоры и </a:t>
                      </a:r>
                      <a:r>
                        <a:rPr lang="ru-RU" sz="1100" dirty="0" err="1" smtClean="0">
                          <a:solidFill>
                            <a:srgbClr val="FF0000"/>
                          </a:solidFill>
                        </a:rPr>
                        <a:t>юнирки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720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FF0000"/>
                          </a:solidFill>
                        </a:rPr>
                        <a:t>Чемпионат </a:t>
                      </a:r>
                      <a:r>
                        <a:rPr lang="ru-RU" sz="1500" dirty="0">
                          <a:solidFill>
                            <a:srgbClr val="FF0000"/>
                          </a:solidFill>
                        </a:rPr>
                        <a:t>РФ</a:t>
                      </a:r>
                      <a:endParaRPr lang="ru-RU" sz="15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Международные</a:t>
                      </a:r>
                      <a:r>
                        <a:rPr lang="ru-RU" sz="1500" baseline="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соревнования</a:t>
                      </a:r>
                      <a:endParaRPr lang="ru-RU" sz="15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8731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012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/>
                        <a:t>года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7938" indent="-15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</a:rPr>
                        <a:t>1 место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2"/>
                          </a:solidFill>
                        </a:rPr>
                        <a:t>2 место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4"/>
                          </a:solidFill>
                        </a:rPr>
                        <a:t>3  место</a:t>
                      </a:r>
                      <a:endParaRPr lang="ru-RU" sz="1200" b="1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участие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Кол-во</a:t>
                      </a:r>
                      <a:r>
                        <a:rPr lang="ru-RU" sz="10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b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прошед</a:t>
                      </a:r>
                      <a:r>
                        <a:rPr lang="ru-RU" sz="1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.отбор</a:t>
                      </a:r>
                      <a:r>
                        <a:rPr lang="ru-RU" sz="1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ru-RU" sz="10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285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FF0000"/>
                          </a:solidFill>
                        </a:rPr>
                        <a:t>1 место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285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2"/>
                          </a:solidFill>
                        </a:rPr>
                        <a:t>2 место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4"/>
                          </a:solidFill>
                        </a:rPr>
                        <a:t>3 место</a:t>
                      </a:r>
                      <a:endParaRPr lang="ru-RU" sz="1200" b="1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15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участие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58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Кол-во </a:t>
                      </a:r>
                      <a:r>
                        <a:rPr lang="ru-RU" sz="1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прошед.отбор</a:t>
                      </a:r>
                      <a:r>
                        <a:rPr lang="ru-RU" sz="1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marL="0" indent="15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285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FF0000"/>
                          </a:solidFill>
                        </a:rPr>
                        <a:t>1  место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2"/>
                          </a:solidFill>
                        </a:rPr>
                        <a:t>2 место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66675" indent="-666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ru-RU" sz="1200" b="1" dirty="0" smtClean="0">
                          <a:solidFill>
                            <a:schemeClr val="accent4"/>
                          </a:solidFill>
                        </a:rPr>
                        <a:t>3  место</a:t>
                      </a:r>
                      <a:endParaRPr lang="ru-RU" sz="1200" b="1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участие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Кол-во </a:t>
                      </a:r>
                      <a:r>
                        <a:rPr lang="ru-RU" sz="1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прошед.отбор</a:t>
                      </a:r>
                      <a:r>
                        <a:rPr lang="ru-RU" sz="1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285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</a:rPr>
                        <a:t>1  место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2"/>
                          </a:solidFill>
                        </a:rPr>
                        <a:t>2 место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66675" indent="-666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ru-RU" sz="1200" b="1" dirty="0" smtClean="0">
                          <a:solidFill>
                            <a:schemeClr val="accent4"/>
                          </a:solidFill>
                        </a:rPr>
                        <a:t>3  место</a:t>
                      </a:r>
                      <a:endParaRPr lang="ru-RU" sz="1200" b="1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участие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43174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/>
                        <a:t>2023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П-3</a:t>
                      </a:r>
                    </a:p>
                    <a:p>
                      <a:r>
                        <a:rPr lang="ru-RU" sz="11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Ч-7</a:t>
                      </a:r>
                      <a:endParaRPr lang="ru-RU" sz="11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A2"/>
                          </a:solidFill>
                        </a:rPr>
                        <a:t>П-2</a:t>
                      </a:r>
                    </a:p>
                    <a:p>
                      <a:r>
                        <a:rPr lang="ru-RU" sz="1100" dirty="0" smtClean="0">
                          <a:solidFill>
                            <a:srgbClr val="0000A2"/>
                          </a:solidFill>
                        </a:rPr>
                        <a:t>Ч-6</a:t>
                      </a:r>
                      <a:endParaRPr lang="ru-RU" sz="1100" dirty="0">
                        <a:solidFill>
                          <a:srgbClr val="0000A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7030A0"/>
                          </a:solidFill>
                        </a:rPr>
                        <a:t>П-2</a:t>
                      </a:r>
                    </a:p>
                    <a:p>
                      <a:r>
                        <a:rPr lang="ru-RU" sz="1100" dirty="0" smtClean="0">
                          <a:solidFill>
                            <a:srgbClr val="7030A0"/>
                          </a:solidFill>
                        </a:rPr>
                        <a:t>Ч-4</a:t>
                      </a:r>
                      <a:endParaRPr lang="ru-RU" sz="1100" dirty="0">
                        <a:solidFill>
                          <a:srgbClr val="7030A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П-79</a:t>
                      </a:r>
                    </a:p>
                    <a:p>
                      <a:r>
                        <a:rPr lang="ru-RU" sz="11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Ч-59</a:t>
                      </a:r>
                      <a:endParaRPr lang="ru-RU" sz="11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C00000"/>
                          </a:solidFill>
                        </a:rPr>
                        <a:t>4</a:t>
                      </a:r>
                      <a:endParaRPr lang="ru-RU" sz="1300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0000A2"/>
                          </a:solidFill>
                        </a:rPr>
                        <a:t>1</a:t>
                      </a:r>
                      <a:endParaRPr lang="ru-RU" sz="1300" dirty="0">
                        <a:solidFill>
                          <a:srgbClr val="0000A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7030A0"/>
                          </a:solidFill>
                        </a:rPr>
                        <a:t>1</a:t>
                      </a:r>
                      <a:endParaRPr lang="ru-RU" sz="1300" dirty="0">
                        <a:solidFill>
                          <a:srgbClr val="7030A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accent6"/>
                          </a:solidFill>
                        </a:rPr>
                        <a:t>67</a:t>
                      </a:r>
                      <a:endParaRPr lang="ru-RU" sz="1100" dirty="0">
                        <a:solidFill>
                          <a:schemeClr val="accent6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ru-RU" sz="13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0000A2"/>
                          </a:solidFill>
                        </a:rPr>
                        <a:t>3</a:t>
                      </a:r>
                      <a:endParaRPr lang="ru-RU" sz="1300" dirty="0">
                        <a:solidFill>
                          <a:srgbClr val="0000A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7030A0"/>
                          </a:solidFill>
                        </a:rPr>
                        <a:t>0</a:t>
                      </a:r>
                      <a:endParaRPr lang="ru-RU" sz="1300" dirty="0">
                        <a:solidFill>
                          <a:srgbClr val="7030A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10</a:t>
                      </a:r>
                      <a:endParaRPr lang="ru-RU" sz="13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13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0000A2"/>
                          </a:solidFill>
                        </a:rPr>
                        <a:t>5</a:t>
                      </a:r>
                      <a:endParaRPr lang="ru-RU" sz="1300" dirty="0">
                        <a:solidFill>
                          <a:srgbClr val="0000A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7030A0"/>
                          </a:solidFill>
                        </a:rPr>
                        <a:t>3</a:t>
                      </a:r>
                      <a:endParaRPr lang="ru-RU" sz="1300" dirty="0">
                        <a:solidFill>
                          <a:srgbClr val="7030A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</a:t>
                      </a:r>
                      <a:endParaRPr lang="ru-RU" sz="13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83019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/>
                        <a:t>2024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П-9</a:t>
                      </a:r>
                    </a:p>
                    <a:p>
                      <a:r>
                        <a:rPr lang="ru-RU" sz="1100" b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Ч-6</a:t>
                      </a:r>
                      <a:endParaRPr lang="ru-RU" sz="11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00A2"/>
                          </a:solidFill>
                        </a:rPr>
                        <a:t>П-5</a:t>
                      </a:r>
                    </a:p>
                    <a:p>
                      <a:r>
                        <a:rPr lang="ru-RU" sz="1100" dirty="0" smtClean="0">
                          <a:solidFill>
                            <a:srgbClr val="0000A2"/>
                          </a:solidFill>
                        </a:rPr>
                        <a:t>Ч-0</a:t>
                      </a:r>
                      <a:endParaRPr lang="ru-RU" sz="1100" dirty="0">
                        <a:solidFill>
                          <a:srgbClr val="0000A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П-7</a:t>
                      </a:r>
                    </a:p>
                    <a:p>
                      <a:r>
                        <a:rPr lang="ru-RU" sz="1100" dirty="0" smtClean="0"/>
                        <a:t>Ч-0</a:t>
                      </a:r>
                      <a:endParaRPr lang="ru-RU" sz="11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П-55</a:t>
                      </a:r>
                    </a:p>
                    <a:p>
                      <a:r>
                        <a:rPr lang="ru-RU" sz="1100" dirty="0" smtClean="0"/>
                        <a:t>Ч-26</a:t>
                      </a:r>
                      <a:endParaRPr lang="ru-RU" sz="11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/>
                        <a:t>П-18 Ч-10 </a:t>
                      </a:r>
                    </a:p>
                    <a:p>
                      <a:r>
                        <a:rPr lang="ru-RU" sz="1100" b="1" dirty="0" smtClean="0"/>
                        <a:t> </a:t>
                      </a:r>
                      <a:r>
                        <a:rPr lang="ru-RU" sz="1100" b="0" dirty="0" smtClean="0"/>
                        <a:t>из 40</a:t>
                      </a:r>
                      <a:endParaRPr lang="ru-RU" sz="1100" b="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ru-RU" sz="1300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0000A2"/>
                          </a:solidFill>
                        </a:rPr>
                        <a:t>0</a:t>
                      </a:r>
                      <a:endParaRPr lang="ru-RU" sz="1300" dirty="0">
                        <a:solidFill>
                          <a:srgbClr val="0000A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45/42</a:t>
                      </a:r>
                      <a:endParaRPr lang="ru-RU" sz="11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8/16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</a:rPr>
                        <a:t>из 40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C00000"/>
                          </a:solidFill>
                        </a:rPr>
                        <a:t>5</a:t>
                      </a:r>
                      <a:endParaRPr lang="ru-RU" sz="1300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0000A2"/>
                          </a:solidFill>
                        </a:rPr>
                        <a:t>2</a:t>
                      </a:r>
                      <a:endParaRPr lang="ru-RU" sz="1300" dirty="0">
                        <a:solidFill>
                          <a:srgbClr val="0000A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46</a:t>
                      </a:r>
                      <a:endParaRPr lang="ru-RU" sz="13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  <a:p>
                      <a:r>
                        <a:rPr lang="ru-RU" sz="1100" b="0" dirty="0" smtClean="0">
                          <a:solidFill>
                            <a:schemeClr val="tx1"/>
                          </a:solidFill>
                        </a:rPr>
                        <a:t>Из 35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C00000"/>
                          </a:solidFill>
                        </a:rPr>
                        <a:t>4</a:t>
                      </a:r>
                      <a:endParaRPr lang="ru-RU" sz="1300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0000A2"/>
                          </a:solidFill>
                        </a:rPr>
                        <a:t>0</a:t>
                      </a:r>
                      <a:endParaRPr lang="ru-RU" sz="1300" dirty="0">
                        <a:solidFill>
                          <a:srgbClr val="0000A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</a:t>
                      </a:r>
                      <a:endParaRPr lang="ru-RU" sz="13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12286"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2025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П-4</a:t>
                      </a:r>
                    </a:p>
                    <a:p>
                      <a:r>
                        <a:rPr lang="ru-RU" sz="1100" dirty="0" smtClean="0"/>
                        <a:t>Ч-7</a:t>
                      </a:r>
                      <a:endParaRPr lang="ru-RU" sz="11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П-6</a:t>
                      </a:r>
                    </a:p>
                    <a:p>
                      <a:r>
                        <a:rPr lang="ru-RU" sz="1100" dirty="0" smtClean="0"/>
                        <a:t>Ч-0</a:t>
                      </a:r>
                      <a:endParaRPr lang="ru-RU" sz="11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П-4</a:t>
                      </a:r>
                    </a:p>
                    <a:p>
                      <a:r>
                        <a:rPr lang="ru-RU" sz="1100" dirty="0" smtClean="0"/>
                        <a:t>Ч-6</a:t>
                      </a:r>
                      <a:endParaRPr lang="ru-RU" sz="11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П-63</a:t>
                      </a:r>
                    </a:p>
                    <a:p>
                      <a:r>
                        <a:rPr lang="ru-RU" sz="1100" dirty="0" smtClean="0"/>
                        <a:t>Ч-25</a:t>
                      </a:r>
                      <a:endParaRPr lang="ru-RU" sz="11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П-18</a:t>
                      </a:r>
                    </a:p>
                    <a:p>
                      <a:r>
                        <a:rPr lang="ru-RU" sz="1100" dirty="0" smtClean="0"/>
                        <a:t>Ч-10</a:t>
                      </a:r>
                      <a:endParaRPr lang="ru-RU" sz="11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</a:t>
                      </a:r>
                      <a:endParaRPr lang="ru-RU" sz="11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</a:t>
                      </a:r>
                      <a:endParaRPr lang="ru-RU" sz="11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</a:t>
                      </a:r>
                      <a:endParaRPr lang="ru-RU" sz="11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53/38</a:t>
                      </a:r>
                      <a:endParaRPr lang="ru-RU" sz="11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9/9</a:t>
                      </a:r>
                      <a:endParaRPr lang="ru-RU" sz="11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</a:t>
                      </a:r>
                      <a:endParaRPr lang="ru-RU" sz="11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29</a:t>
                      </a:r>
                      <a:endParaRPr lang="ru-RU" sz="11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7</a:t>
                      </a:r>
                      <a:endParaRPr lang="ru-RU" sz="11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</a:t>
                      </a:r>
                      <a:endParaRPr lang="ru-RU" sz="11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</a:t>
                      </a:r>
                      <a:endParaRPr lang="ru-RU" sz="11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6</a:t>
                      </a:r>
                      <a:endParaRPr lang="ru-RU" sz="11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291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287017" y="-76949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61002" y="2364008"/>
            <a:ext cx="708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9" y="186568"/>
            <a:ext cx="7902836" cy="396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ВЕДУЩИЕ СПОРТСМЕНЫ 2025</a:t>
            </a:r>
            <a:endParaRPr lang="ru-RU" sz="2800" b="1" dirty="0">
              <a:solidFill>
                <a:srgbClr val="306BA2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787030"/>
              </p:ext>
            </p:extLst>
          </p:nvPr>
        </p:nvGraphicFramePr>
        <p:xfrm>
          <a:off x="472466" y="583345"/>
          <a:ext cx="8671533" cy="4945914"/>
        </p:xfrm>
        <a:graphic>
          <a:graphicData uri="http://schemas.openxmlformats.org/drawingml/2006/table">
            <a:tbl>
              <a:tblPr firstRow="1" bandRow="1"/>
              <a:tblGrid>
                <a:gridCol w="3591241"/>
                <a:gridCol w="5080292"/>
              </a:tblGrid>
              <a:tr h="2740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Фамилия Имя спортсмена</a:t>
                      </a:r>
                      <a:endParaRPr lang="ru-RU" sz="12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достижение</a:t>
                      </a:r>
                      <a:endParaRPr lang="ru-RU" sz="12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761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285750" indent="-2857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Дьякова Софья- 2008гр</a:t>
                      </a: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300" dirty="0" err="1" smtClean="0">
                          <a:solidFill>
                            <a:srgbClr val="FF0000"/>
                          </a:solidFill>
                        </a:rPr>
                        <a:t>МСМК.</a:t>
                      </a:r>
                      <a:r>
                        <a:rPr lang="ru-RU" sz="1300" dirty="0" err="1" smtClean="0"/>
                        <a:t>Чемпионка</a:t>
                      </a:r>
                      <a:r>
                        <a:rPr lang="ru-RU" sz="1300" dirty="0" smtClean="0"/>
                        <a:t> Чемпионата Европы, Финал Чемпионата  и Первенства Мира, Рекордсменка  Республики Татарстан, России. Чемпионка России. Член основной сборной России.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318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285750" indent="-2857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Соколовский Ярослав- 2006гр</a:t>
                      </a: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200" dirty="0" smtClean="0">
                          <a:solidFill>
                            <a:srgbClr val="FF0000"/>
                          </a:solidFill>
                        </a:rPr>
                        <a:t>МС. </a:t>
                      </a:r>
                      <a:r>
                        <a:rPr lang="ru-RU" sz="1200" dirty="0" smtClean="0"/>
                        <a:t>Призер Игры «</a:t>
                      </a:r>
                      <a:r>
                        <a:rPr lang="ru-RU" sz="1200" dirty="0" err="1" smtClean="0"/>
                        <a:t>Брикс</a:t>
                      </a:r>
                      <a:r>
                        <a:rPr lang="ru-RU" sz="1200" dirty="0" smtClean="0"/>
                        <a:t>», Бронзовый призер Кубка России, Чемпион ПФО, Победитель Всероссийских соревнований «Резерв России», Чемпион</a:t>
                      </a:r>
                      <a:r>
                        <a:rPr lang="ru-RU" sz="1200" baseline="0" dirty="0" smtClean="0"/>
                        <a:t> Республики Татарстан. Член сборной России.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3184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300" dirty="0" err="1" smtClean="0"/>
                        <a:t>Гиззатуллина</a:t>
                      </a:r>
                      <a:r>
                        <a:rPr lang="ru-RU" sz="1300" dirty="0" smtClean="0"/>
                        <a:t> Амалия- 2008гр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200" dirty="0" smtClean="0">
                          <a:solidFill>
                            <a:srgbClr val="FF0000"/>
                          </a:solidFill>
                        </a:rPr>
                        <a:t>МС</a:t>
                      </a:r>
                      <a:r>
                        <a:rPr lang="ru-RU" sz="1200" dirty="0" smtClean="0"/>
                        <a:t>. Чемпионка России, Победительница и призер Первенства</a:t>
                      </a:r>
                      <a:r>
                        <a:rPr lang="ru-RU" sz="1200" baseline="0" dirty="0" smtClean="0"/>
                        <a:t> России </a:t>
                      </a:r>
                      <a:r>
                        <a:rPr lang="ru-RU" sz="1200" baseline="0" dirty="0" err="1" smtClean="0"/>
                        <a:t>сдеди</a:t>
                      </a:r>
                      <a:r>
                        <a:rPr lang="ru-RU" sz="1200" baseline="0" dirty="0" smtClean="0"/>
                        <a:t> юниоров, Победительница и призер Чемпионата и Первенства ПФО. </a:t>
                      </a:r>
                      <a:r>
                        <a:rPr lang="ru-RU" sz="1200" baseline="0" dirty="0" err="1" smtClean="0"/>
                        <a:t>Призерка</a:t>
                      </a:r>
                      <a:r>
                        <a:rPr lang="ru-RU" sz="1200" baseline="0" dirty="0" smtClean="0"/>
                        <a:t> Спартакиады молодежи </a:t>
                      </a:r>
                      <a:r>
                        <a:rPr lang="ru-RU" sz="1200" baseline="0" dirty="0" err="1" smtClean="0"/>
                        <a:t>России.Член</a:t>
                      </a:r>
                      <a:r>
                        <a:rPr lang="ru-RU" sz="1200" baseline="0" dirty="0" smtClean="0"/>
                        <a:t> сборной России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554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285750" indent="-2857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dirty="0" err="1" smtClean="0">
                          <a:latin typeface="Calibri"/>
                          <a:ea typeface="Times New Roman"/>
                          <a:cs typeface="Times New Roman"/>
                        </a:rPr>
                        <a:t>Газизов</a:t>
                      </a: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 smtClean="0">
                          <a:latin typeface="Calibri"/>
                          <a:ea typeface="Times New Roman"/>
                          <a:cs typeface="Times New Roman"/>
                        </a:rPr>
                        <a:t>Камиль</a:t>
                      </a: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- 2008гр</a:t>
                      </a: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200" dirty="0" err="1" smtClean="0">
                          <a:solidFill>
                            <a:srgbClr val="FF0000"/>
                          </a:solidFill>
                        </a:rPr>
                        <a:t>МС</a:t>
                      </a:r>
                      <a:r>
                        <a:rPr lang="ru-RU" sz="1200" dirty="0" err="1" smtClean="0"/>
                        <a:t>.Призер</a:t>
                      </a:r>
                      <a:r>
                        <a:rPr lang="ru-RU" sz="1200" dirty="0" smtClean="0"/>
                        <a:t> Первенства России среди юниоров, Призер Спартакиады молодежи России, Призер Первенства ПФО. Член сборной России.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318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Евграфов Никита -2008гр</a:t>
                      </a: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МС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 Призер Первенства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ПФО, Финалист первенства России среди юниоров, Финалист спартакиады молодежи России. Член сборной РТ. 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9269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300" dirty="0" smtClean="0"/>
                        <a:t>Терехина </a:t>
                      </a:r>
                      <a:r>
                        <a:rPr lang="ru-RU" sz="1300" dirty="0" err="1" smtClean="0"/>
                        <a:t>Таисья</a:t>
                      </a:r>
                      <a:r>
                        <a:rPr lang="ru-RU" sz="1300" dirty="0" smtClean="0"/>
                        <a:t>- 2009гр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rgbClr val="FF0000"/>
                          </a:solidFill>
                        </a:rPr>
                        <a:t>МС.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Призерка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первенства ПФО,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Призерка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Чемпионата РТ, Член сборной РТ.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9269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300" dirty="0" smtClean="0"/>
                        <a:t>Никитина Кира- 2011гр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200" dirty="0" smtClean="0">
                          <a:solidFill>
                            <a:srgbClr val="FF0000"/>
                          </a:solidFill>
                        </a:rPr>
                        <a:t>КМС.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Призерка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Первенства ПФО,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Призерка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Чемпионата РТ, Член сборной РТ</a:t>
                      </a:r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3184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300" dirty="0" err="1" smtClean="0"/>
                        <a:t>Вазыхова</a:t>
                      </a:r>
                      <a:r>
                        <a:rPr lang="ru-RU" sz="1300" dirty="0" smtClean="0"/>
                        <a:t> Маргарита- 2012гр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</a:rPr>
                        <a:t>МС.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Победительница и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призерка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Всероссийских соревнований «Юность России», Победительница и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призерка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абсолютная победительница в общем зачете).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Всероссийских соревнований « Веселый дельфин»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609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285750" indent="-2857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dirty="0" err="1" smtClean="0">
                          <a:latin typeface="Calibri"/>
                          <a:ea typeface="Times New Roman"/>
                          <a:cs typeface="Times New Roman"/>
                        </a:rPr>
                        <a:t>Гафиатуллин</a:t>
                      </a: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 Аскар- 2012гр</a:t>
                      </a: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rgbClr val="FF0000"/>
                          </a:solidFill>
                        </a:rPr>
                        <a:t>КМС. 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Призер Первенства ПФО,  Призер Чемпионата РТ.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Член юношеской сборной РТ</a:t>
                      </a:r>
                      <a:endParaRPr lang="ru-RU" sz="12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609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285750" indent="-2857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Илюшина Алиса- 2013гр</a:t>
                      </a: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rgbClr val="FF0000"/>
                          </a:solidFill>
                        </a:rPr>
                        <a:t>КМС –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Участница Всероссийских соревнований «Веселый дельфин»,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Призерка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Первенства РТ. Член сборной РТ.</a:t>
                      </a:r>
                      <a:endParaRPr lang="ru-RU" sz="1200" dirty="0" smtClean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452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5538" y="22350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61002" y="2364008"/>
            <a:ext cx="708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98112" y="186568"/>
            <a:ext cx="4558518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Командирование: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592075"/>
              </p:ext>
            </p:extLst>
          </p:nvPr>
        </p:nvGraphicFramePr>
        <p:xfrm>
          <a:off x="457200" y="1227995"/>
          <a:ext cx="8229600" cy="3716991"/>
        </p:xfrm>
        <a:graphic>
          <a:graphicData uri="http://schemas.openxmlformats.org/drawingml/2006/table">
            <a:tbl>
              <a:tblPr firstRow="1" bandRow="1"/>
              <a:tblGrid>
                <a:gridCol w="2057400"/>
                <a:gridCol w="685800"/>
                <a:gridCol w="685800"/>
                <a:gridCol w="685800"/>
                <a:gridCol w="720080"/>
                <a:gridCol w="792088"/>
                <a:gridCol w="709736"/>
                <a:gridCol w="630965"/>
                <a:gridCol w="630966"/>
                <a:gridCol w="630965"/>
              </a:tblGrid>
              <a:tr h="6784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ИСТОЧНИКИ ФИНАНСИРОВАНИЯ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Кол-во выездов</a:t>
                      </a: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Бюджет</a:t>
                      </a: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внебюджет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57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              2023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 smtClean="0"/>
                    </a:p>
                    <a:p>
                      <a:r>
                        <a:rPr lang="ru-RU" sz="1300" dirty="0" smtClean="0"/>
                        <a:t>2024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 smtClean="0"/>
                    </a:p>
                    <a:p>
                      <a:r>
                        <a:rPr lang="ru-RU" sz="1300" dirty="0" smtClean="0"/>
                        <a:t>2025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    </a:t>
                      </a:r>
                    </a:p>
                    <a:p>
                      <a:pPr algn="ctr"/>
                      <a:r>
                        <a:rPr lang="ru-RU" sz="1300" dirty="0" smtClean="0"/>
                        <a:t>     2023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 smtClean="0"/>
                    </a:p>
                    <a:p>
                      <a:r>
                        <a:rPr lang="ru-RU" sz="1300" dirty="0" smtClean="0"/>
                        <a:t>2024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2025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           2023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 smtClean="0"/>
                    </a:p>
                    <a:p>
                      <a:r>
                        <a:rPr lang="ru-RU" sz="1300" dirty="0" smtClean="0"/>
                        <a:t>2024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 smtClean="0"/>
                    </a:p>
                    <a:p>
                      <a:r>
                        <a:rPr lang="ru-RU" sz="1300" dirty="0" smtClean="0"/>
                        <a:t>2025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784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СШОР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«Дельта»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7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5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6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 smtClean="0"/>
                    </a:p>
                    <a:p>
                      <a:r>
                        <a:rPr lang="ru-RU" sz="1100" dirty="0" smtClean="0"/>
                        <a:t>352,725</a:t>
                      </a:r>
                      <a:endParaRPr lang="ru-RU" sz="11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352 725</a:t>
                      </a: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369 820,92</a:t>
                      </a:r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endParaRPr lang="ru-RU" sz="11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ru-RU" sz="11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784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МС РТ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                       10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9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9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066241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За счет родительских средств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соревнования – полная оплата родителей, т.к. не входили в </a:t>
                      </a:r>
                      <a:r>
                        <a:rPr lang="ru-RU" sz="1300" baseline="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кал.план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Все остальные выезды на соревнования по Календарному плану  частично оплачиваются родителями т.к. командировочные расходы превышают нормативные.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817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2085</TotalTime>
  <Words>1628</Words>
  <Application>Microsoft Office PowerPoint</Application>
  <PresentationFormat>Произвольный</PresentationFormat>
  <Paragraphs>638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Cambria</vt:lpstr>
      <vt:lpstr>Century Gothic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спортивных мероприятиях  в летний период</dc:title>
  <dc:creator>User</dc:creator>
  <cp:lastModifiedBy>user</cp:lastModifiedBy>
  <cp:revision>511</cp:revision>
  <cp:lastPrinted>2024-03-26T09:25:51Z</cp:lastPrinted>
  <dcterms:created xsi:type="dcterms:W3CDTF">2021-05-22T11:10:00Z</dcterms:created>
  <dcterms:modified xsi:type="dcterms:W3CDTF">2025-11-28T07:25:55Z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B77BB486A30242208D80CF8673E39487_13</vt:lpwstr>
  </property>
  <property fmtid="{D5CDD505-2E9C-101B-9397-08002B2CF9AE}" pid="3" name="KSOProductBuildVer">
    <vt:lpwstr>1049-12.2.0.13489</vt:lpwstr>
  </property>
</Properties>
</file>